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83" r:id="rId5"/>
    <p:sldId id="299" r:id="rId6"/>
    <p:sldId id="288" r:id="rId7"/>
    <p:sldId id="301" r:id="rId8"/>
    <p:sldId id="266" r:id="rId9"/>
    <p:sldId id="289" r:id="rId10"/>
    <p:sldId id="290" r:id="rId11"/>
    <p:sldId id="302" r:id="rId12"/>
    <p:sldId id="291" r:id="rId13"/>
    <p:sldId id="292" r:id="rId14"/>
    <p:sldId id="303" r:id="rId15"/>
    <p:sldId id="293" r:id="rId16"/>
    <p:sldId id="294" r:id="rId17"/>
    <p:sldId id="295" r:id="rId18"/>
    <p:sldId id="304" r:id="rId19"/>
    <p:sldId id="296" r:id="rId20"/>
    <p:sldId id="298" r:id="rId21"/>
    <p:sldId id="28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00"/>
    <a:srgbClr val="0182AC"/>
    <a:srgbClr val="62AC1E"/>
    <a:srgbClr val="FF0066"/>
    <a:srgbClr val="FA0000"/>
    <a:srgbClr val="FFB300"/>
    <a:srgbClr val="093678"/>
    <a:srgbClr val="0182B3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41" autoAdjust="0"/>
    <p:restoredTop sz="94660"/>
  </p:normalViewPr>
  <p:slideViewPr>
    <p:cSldViewPr>
      <p:cViewPr>
        <p:scale>
          <a:sx n="70" d="100"/>
          <a:sy n="70" d="100"/>
        </p:scale>
        <p:origin x="-1344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36"/>
    </p:cViewPr>
  </p:sorterViewPr>
  <p:notesViewPr>
    <p:cSldViewPr>
      <p:cViewPr varScale="1">
        <p:scale>
          <a:sx n="84" d="100"/>
          <a:sy n="84" d="100"/>
        </p:scale>
        <p:origin x="-1968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81D62C-522B-4EDC-A15D-3B00DA39BB92}" type="datetimeFigureOut">
              <a:rPr lang="en-AU" smtClean="0"/>
              <a:t>9/03/2015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0E8F1-2A1F-4C71-93B4-C77052401FEF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05089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22F11-5074-497B-B5F1-790A4676393D}" type="datetimeFigureOut">
              <a:rPr lang="en-AU" smtClean="0"/>
              <a:t>9/03/2015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FED6B4-7C7C-4FAD-ACF8-E82B7DE6EB8F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91103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ED6B4-7C7C-4FAD-ACF8-E82B7DE6EB8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4072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ED6B4-7C7C-4FAD-ACF8-E82B7DE6EB8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3292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ED6B4-7C7C-4FAD-ACF8-E82B7DE6EB8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3292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ED6B4-7C7C-4FAD-ACF8-E82B7DE6EB8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3292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ED6B4-7C7C-4FAD-ACF8-E82B7DE6EB8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331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ED6B4-7C7C-4FAD-ACF8-E82B7DE6EB8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618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ED6B4-7C7C-4FAD-ACF8-E82B7DE6EB8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329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ED6B4-7C7C-4FAD-ACF8-E82B7DE6EB8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329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ED6B4-7C7C-4FAD-ACF8-E82B7DE6EB8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329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ED6B4-7C7C-4FAD-ACF8-E82B7DE6EB8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329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ED6B4-7C7C-4FAD-ACF8-E82B7DE6EB8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3292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ED6B4-7C7C-4FAD-ACF8-E82B7DE6EB8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3292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ED6B4-7C7C-4FAD-ACF8-E82B7DE6EB8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329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15616" y="6376243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rgbClr val="FF0000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376243"/>
            <a:ext cx="586408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en-AU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6465557"/>
            <a:ext cx="720080" cy="12221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0768"/>
            <a:ext cx="9144000" cy="4858512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604326" y="2237061"/>
            <a:ext cx="5335826" cy="1368152"/>
          </a:xfrm>
        </p:spPr>
        <p:txBody>
          <a:bodyPr anchor="b" anchorCtr="0"/>
          <a:lstStyle>
            <a:lvl1pPr algn="l">
              <a:lnSpc>
                <a:spcPts val="3800"/>
              </a:lnSpc>
              <a:defRPr sz="3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Presentation title – click to edit</a:t>
            </a:r>
            <a:endParaRPr lang="en-AU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1561" y="3605212"/>
            <a:ext cx="5328591" cy="53595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 – click to edit</a:t>
            </a:r>
            <a:endParaRPr lang="en-AU" dirty="0"/>
          </a:p>
        </p:txBody>
      </p:sp>
      <p:sp>
        <p:nvSpPr>
          <p:cNvPr id="8" name="Text Placeholder 2" title="Click to enter presenter's name and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611560" y="4294782"/>
            <a:ext cx="5328592" cy="28515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dirty="0" smtClean="0"/>
              <a:t>Presenter’s name and title (Arial 14 </a:t>
            </a:r>
            <a:r>
              <a:rPr lang="en-US" dirty="0" err="1" smtClean="0"/>
              <a:t>pt</a:t>
            </a:r>
            <a:r>
              <a:rPr lang="en-US" dirty="0" smtClean="0"/>
              <a:t>) – click to edit</a:t>
            </a:r>
          </a:p>
        </p:txBody>
      </p:sp>
      <p:sp>
        <p:nvSpPr>
          <p:cNvPr id="11" name="Text Placeholder 9" title="Click to enter location and date"/>
          <p:cNvSpPr>
            <a:spLocks noGrp="1"/>
          </p:cNvSpPr>
          <p:nvPr>
            <p:ph type="body" sz="quarter" idx="11" hasCustomPrompt="1"/>
          </p:nvPr>
        </p:nvSpPr>
        <p:spPr>
          <a:xfrm>
            <a:off x="621821" y="4581425"/>
            <a:ext cx="5318331" cy="28773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dirty="0" smtClean="0"/>
              <a:t>Location and date (Arial 14) – click to edit</a:t>
            </a:r>
          </a:p>
        </p:txBody>
      </p:sp>
      <p:sp>
        <p:nvSpPr>
          <p:cNvPr id="12" name="Picture Placeholder 12" title="Customer logo here"/>
          <p:cNvSpPr>
            <a:spLocks noGrp="1"/>
          </p:cNvSpPr>
          <p:nvPr>
            <p:ph type="pic" sz="quarter" idx="12" hasCustomPrompt="1"/>
          </p:nvPr>
        </p:nvSpPr>
        <p:spPr>
          <a:xfrm>
            <a:off x="7193176" y="412750"/>
            <a:ext cx="1526400" cy="680400"/>
          </a:xfrm>
        </p:spPr>
        <p:txBody>
          <a:bodyPr anchor="ctr" anchorCtr="0">
            <a:normAutofit/>
          </a:bodyPr>
          <a:lstStyle>
            <a:lvl1pPr marL="0" indent="0">
              <a:buFontTx/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lang="en-AU" dirty="0" smtClean="0"/>
              <a:t>Customer logo here</a:t>
            </a:r>
            <a:endParaRPr lang="en-AU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745" y="454442"/>
            <a:ext cx="2846127" cy="670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177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457200" y="1484784"/>
            <a:ext cx="8229600" cy="4896544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 3" pitchFamily="18" charset="2"/>
              <a:buChar char="u"/>
              <a:tabLst/>
              <a:defRPr/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1100"/>
              </a:buClr>
              <a:buSzTx/>
              <a:buFont typeface="Symbol" pitchFamily="18" charset="2"/>
              <a:buChar char="·"/>
              <a:tabLst/>
              <a:defRPr/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charset="0"/>
              <a:buChar char="−"/>
              <a:tabLst/>
              <a:defRPr/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Times New Roman" pitchFamily="18" charset="0"/>
              <a:buChar char="♦"/>
              <a:tabLst/>
              <a:defRPr/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charset="0"/>
              <a:buChar char="−"/>
              <a:tabLst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 smtClean="0"/>
          </a:p>
        </p:txBody>
      </p:sp>
      <p:sp>
        <p:nvSpPr>
          <p:cNvPr id="9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1115616" y="6376243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rgbClr val="FF0000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10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467544" y="6376243"/>
            <a:ext cx="586408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en-AU" dirty="0"/>
          </a:p>
        </p:txBody>
      </p:sp>
      <p:sp>
        <p:nvSpPr>
          <p:cNvPr id="11" name="Title 1"/>
          <p:cNvSpPr>
            <a:spLocks noGrp="1"/>
          </p:cNvSpPr>
          <p:nvPr userDrawn="1">
            <p:ph type="title"/>
          </p:nvPr>
        </p:nvSpPr>
        <p:spPr>
          <a:xfrm>
            <a:off x="457200" y="116632"/>
            <a:ext cx="6131024" cy="1143000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" r="-1" b="91555"/>
          <a:stretch/>
        </p:blipFill>
        <p:spPr>
          <a:xfrm>
            <a:off x="0" y="3342"/>
            <a:ext cx="9144000" cy="11329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-1489"/>
            <a:ext cx="533400" cy="11430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02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457200" y="1484784"/>
            <a:ext cx="4038600" cy="4896544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 3" pitchFamily="18" charset="2"/>
              <a:buChar char="u"/>
              <a:tabLst/>
              <a:defRPr sz="2400"/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1100"/>
              </a:buClr>
              <a:buSzTx/>
              <a:buFont typeface="Symbol" pitchFamily="18" charset="2"/>
              <a:buChar char="·"/>
              <a:tabLst/>
              <a:defRPr sz="2000"/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charset="0"/>
              <a:buChar char="−"/>
              <a:tabLst/>
              <a:defRPr sz="1800"/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Times New Roman" pitchFamily="18" charset="0"/>
              <a:buChar char="♦"/>
              <a:tabLst/>
              <a:defRPr sz="1800"/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charset="0"/>
              <a:buChar char="−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 smtClean="0"/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648200" y="1484784"/>
            <a:ext cx="4038600" cy="4896544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 3" pitchFamily="18" charset="2"/>
              <a:buChar char="u"/>
              <a:tabLst/>
              <a:defRPr sz="2400"/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1100"/>
              </a:buClr>
              <a:buSzTx/>
              <a:buFont typeface="Symbol" pitchFamily="18" charset="2"/>
              <a:buChar char="·"/>
              <a:tabLst/>
              <a:defRPr sz="2000"/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charset="0"/>
              <a:buChar char="−"/>
              <a:tabLst/>
              <a:defRPr sz="1800"/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Times New Roman" pitchFamily="18" charset="0"/>
              <a:buChar char="♦"/>
              <a:tabLst/>
              <a:defRPr sz="1800"/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charset="0"/>
              <a:buChar char="−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 smtClean="0"/>
          </a:p>
        </p:txBody>
      </p:sp>
      <p:sp>
        <p:nvSpPr>
          <p:cNvPr id="17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1115616" y="6376243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rgbClr val="FF0000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18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467544" y="6376243"/>
            <a:ext cx="586408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en-AU" dirty="0"/>
          </a:p>
        </p:txBody>
      </p:sp>
      <p:sp>
        <p:nvSpPr>
          <p:cNvPr id="11" name="Title 1"/>
          <p:cNvSpPr>
            <a:spLocks noGrp="1"/>
          </p:cNvSpPr>
          <p:nvPr userDrawn="1">
            <p:ph type="title"/>
          </p:nvPr>
        </p:nvSpPr>
        <p:spPr>
          <a:xfrm>
            <a:off x="457200" y="116632"/>
            <a:ext cx="6131024" cy="1143000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" r="-1" b="91555"/>
          <a:stretch/>
        </p:blipFill>
        <p:spPr>
          <a:xfrm>
            <a:off x="0" y="3342"/>
            <a:ext cx="9144000" cy="11329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-1489"/>
            <a:ext cx="533400" cy="11430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487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457200" y="1484784"/>
            <a:ext cx="4038600" cy="4896544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 3" pitchFamily="18" charset="2"/>
              <a:buChar char="u"/>
              <a:tabLst/>
              <a:defRPr sz="2400"/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1100"/>
              </a:buClr>
              <a:buSzTx/>
              <a:buFont typeface="Symbol" pitchFamily="18" charset="2"/>
              <a:buChar char="·"/>
              <a:tabLst/>
              <a:defRPr sz="2000"/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charset="0"/>
              <a:buChar char="−"/>
              <a:tabLst/>
              <a:defRPr sz="2000"/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Times New Roman" pitchFamily="18" charset="0"/>
              <a:buChar char="♦"/>
              <a:tabLst/>
              <a:defRPr sz="2000"/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charset="0"/>
              <a:buChar char="−"/>
              <a:tabLst/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 smtClean="0"/>
          </a:p>
        </p:txBody>
      </p:sp>
      <p:sp>
        <p:nvSpPr>
          <p:cNvPr id="13" name="Picture Placeholder 2"/>
          <p:cNvSpPr>
            <a:spLocks noGrp="1"/>
          </p:cNvSpPr>
          <p:nvPr userDrawn="1">
            <p:ph type="pic" idx="13"/>
          </p:nvPr>
        </p:nvSpPr>
        <p:spPr>
          <a:xfrm>
            <a:off x="4644008" y="1484784"/>
            <a:ext cx="4048472" cy="48965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  <p:sp>
        <p:nvSpPr>
          <p:cNvPr id="16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1115616" y="6376243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rgbClr val="FF0000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17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467544" y="6376243"/>
            <a:ext cx="586408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en-AU" dirty="0"/>
          </a:p>
        </p:txBody>
      </p:sp>
      <p:sp>
        <p:nvSpPr>
          <p:cNvPr id="10" name="Title 1"/>
          <p:cNvSpPr>
            <a:spLocks noGrp="1"/>
          </p:cNvSpPr>
          <p:nvPr userDrawn="1">
            <p:ph type="title"/>
          </p:nvPr>
        </p:nvSpPr>
        <p:spPr>
          <a:xfrm>
            <a:off x="457200" y="116632"/>
            <a:ext cx="6131024" cy="1143000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" r="-1" b="91555"/>
          <a:stretch/>
        </p:blipFill>
        <p:spPr>
          <a:xfrm>
            <a:off x="0" y="3342"/>
            <a:ext cx="9144000" cy="11329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-1489"/>
            <a:ext cx="533400" cy="11430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154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" r="-1" b="91555"/>
          <a:stretch/>
        </p:blipFill>
        <p:spPr>
          <a:xfrm>
            <a:off x="0" y="-478"/>
            <a:ext cx="9144000" cy="106804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648200" y="1484784"/>
            <a:ext cx="4038600" cy="4896544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 3" pitchFamily="18" charset="2"/>
              <a:buChar char="u"/>
              <a:tabLst/>
              <a:defRPr sz="2400"/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1100"/>
              </a:buClr>
              <a:buSzTx/>
              <a:buFont typeface="Symbol" pitchFamily="18" charset="2"/>
              <a:buChar char="·"/>
              <a:tabLst/>
              <a:defRPr sz="2000"/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charset="0"/>
              <a:buChar char="−"/>
              <a:tabLst/>
              <a:defRPr sz="1800"/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Times New Roman" pitchFamily="18" charset="0"/>
              <a:buChar char="♦"/>
              <a:tabLst/>
              <a:defRPr sz="1800"/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charset="0"/>
              <a:buChar char="−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 smtClean="0"/>
          </a:p>
        </p:txBody>
      </p:sp>
      <p:sp>
        <p:nvSpPr>
          <p:cNvPr id="12" name="Picture Placeholder 2"/>
          <p:cNvSpPr>
            <a:spLocks noGrp="1"/>
          </p:cNvSpPr>
          <p:nvPr userDrawn="1">
            <p:ph type="pic" idx="1"/>
          </p:nvPr>
        </p:nvSpPr>
        <p:spPr>
          <a:xfrm>
            <a:off x="467544" y="1484784"/>
            <a:ext cx="4032448" cy="48965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  <p:sp>
        <p:nvSpPr>
          <p:cNvPr id="17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1115616" y="6376243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rgbClr val="FF0000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18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467544" y="6376243"/>
            <a:ext cx="586408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en-AU" dirty="0"/>
          </a:p>
        </p:txBody>
      </p:sp>
      <p:sp>
        <p:nvSpPr>
          <p:cNvPr id="9" name="Title 1"/>
          <p:cNvSpPr>
            <a:spLocks noGrp="1"/>
          </p:cNvSpPr>
          <p:nvPr userDrawn="1">
            <p:ph type="title"/>
          </p:nvPr>
        </p:nvSpPr>
        <p:spPr>
          <a:xfrm>
            <a:off x="457200" y="116632"/>
            <a:ext cx="6131024" cy="1143000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-1489"/>
            <a:ext cx="533400" cy="11430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06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/>
          <p:cNvSpPr>
            <a:spLocks noGrp="1"/>
          </p:cNvSpPr>
          <p:nvPr userDrawn="1">
            <p:ph type="pic" idx="13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  <p:sp>
        <p:nvSpPr>
          <p:cNvPr id="7" name="Title 1"/>
          <p:cNvSpPr>
            <a:spLocks noGrp="1"/>
          </p:cNvSpPr>
          <p:nvPr userDrawn="1">
            <p:ph type="title"/>
          </p:nvPr>
        </p:nvSpPr>
        <p:spPr>
          <a:xfrm>
            <a:off x="1043608" y="908720"/>
            <a:ext cx="6131024" cy="1143000"/>
          </a:xfrm>
        </p:spPr>
        <p:txBody>
          <a:bodyPr>
            <a:noAutofit/>
          </a:bodyPr>
          <a:lstStyle>
            <a:lvl1pPr algn="l">
              <a:defRPr sz="240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41153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1115616" y="6376243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rgbClr val="FF0000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20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467544" y="6376243"/>
            <a:ext cx="586408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en-AU" dirty="0"/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468313" y="2133600"/>
            <a:ext cx="3024187" cy="35877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en-US" dirty="0" smtClean="0"/>
              <a:t>Customer – click to edit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495417"/>
            <a:ext cx="3008313" cy="607963"/>
          </a:xfrm>
        </p:spPr>
        <p:txBody>
          <a:bodyPr anchor="ctr" anchorCtr="0">
            <a:normAutofit/>
          </a:bodyPr>
          <a:lstStyle>
            <a:lvl1pPr algn="l">
              <a:lnSpc>
                <a:spcPct val="100000"/>
              </a:lnSpc>
              <a:defRPr sz="2000" b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Full project title – click to edit</a:t>
            </a:r>
            <a:endParaRPr lang="en-AU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595036" y="1412776"/>
            <a:ext cx="5081420" cy="49685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539552" y="2924944"/>
            <a:ext cx="2808312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68313" y="3033713"/>
            <a:ext cx="3024187" cy="334803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en-US" dirty="0" smtClean="0"/>
              <a:t>Click to edit text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" r="-1" b="91555"/>
          <a:stretch/>
        </p:blipFill>
        <p:spPr>
          <a:xfrm>
            <a:off x="0" y="3342"/>
            <a:ext cx="9144000" cy="11329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-1489"/>
            <a:ext cx="533400" cy="11430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31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15616" y="6376243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rgbClr val="FF0000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376243"/>
            <a:ext cx="586408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en-AU" dirty="0"/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535039"/>
            <a:ext cx="7772400" cy="1470025"/>
          </a:xfrm>
        </p:spPr>
        <p:txBody>
          <a:bodyPr/>
          <a:lstStyle>
            <a:lvl1pPr algn="ctr">
              <a:defRPr sz="4000" b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Section title slide option – click to edit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9841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15616" y="6376243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rgbClr val="FF0000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376243"/>
            <a:ext cx="586408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35797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50" r:id="rId2"/>
    <p:sldLayoutId id="2147483652" r:id="rId3"/>
    <p:sldLayoutId id="2147483660" r:id="rId4"/>
    <p:sldLayoutId id="2147483661" r:id="rId5"/>
    <p:sldLayoutId id="2147483654" r:id="rId6"/>
    <p:sldLayoutId id="2147483672" r:id="rId7"/>
    <p:sldLayoutId id="2147483674" r:id="rId8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>
              <a:lumMod val="50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marR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 3" pitchFamily="18" charset="2"/>
        <a:buChar char="u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marR="0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FF1100"/>
        </a:buClr>
        <a:buSzTx/>
        <a:buFont typeface="Symbol" pitchFamily="18" charset="2"/>
        <a:buChar char="·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0000"/>
        </a:buClr>
        <a:buSzTx/>
        <a:buFont typeface="Arial" charset="0"/>
        <a:buChar char="−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969696"/>
        </a:buClr>
        <a:buSzPct val="80000"/>
        <a:buFont typeface="Times New Roman" pitchFamily="18" charset="0"/>
        <a:buChar char="♦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0000"/>
        </a:buClr>
        <a:buSzPct val="80000"/>
        <a:buFont typeface="Arial" charset="0"/>
        <a:buChar char="−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ken.arnold@worleyparsons.co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00846" y="3429000"/>
            <a:ext cx="5095292" cy="50405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Creating </a:t>
            </a:r>
            <a:r>
              <a:rPr lang="en-US" smtClean="0"/>
              <a:t>a Robust Safety </a:t>
            </a:r>
            <a:r>
              <a:rPr lang="en-US" dirty="0" smtClean="0"/>
              <a:t>Culture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 smtClean="0"/>
              <a:t>Kenneth Arnold 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Senior Technical Advisor</a:t>
            </a:r>
          </a:p>
          <a:p>
            <a:pPr>
              <a:spcBef>
                <a:spcPts val="0"/>
              </a:spcBef>
            </a:pPr>
            <a:r>
              <a:rPr lang="en-US" dirty="0"/>
              <a:t>WorleyParsons</a:t>
            </a:r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589326" y="5229200"/>
            <a:ext cx="5318331" cy="287735"/>
          </a:xfrm>
        </p:spPr>
        <p:txBody>
          <a:bodyPr/>
          <a:lstStyle/>
          <a:p>
            <a:r>
              <a:rPr lang="en-US" dirty="0" smtClean="0"/>
              <a:t>OESI Human Factors Forum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63075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25760"/>
            <a:ext cx="8003232" cy="150304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Assessing the Action Aspects 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43794" y="1399389"/>
            <a:ext cx="8229600" cy="4896544"/>
          </a:xfrm>
        </p:spPr>
        <p:txBody>
          <a:bodyPr>
            <a:normAutofit/>
          </a:bodyPr>
          <a:lstStyle/>
          <a:p>
            <a:r>
              <a:rPr lang="en-US" dirty="0"/>
              <a:t>Assessing Action Aspects requires an analysis of:</a:t>
            </a:r>
          </a:p>
          <a:p>
            <a:pPr lvl="1"/>
            <a:r>
              <a:rPr lang="en-US" dirty="0"/>
              <a:t>Is SEMS understood by all</a:t>
            </a:r>
          </a:p>
          <a:p>
            <a:pPr lvl="1"/>
            <a:r>
              <a:rPr lang="en-US" dirty="0"/>
              <a:t>Is it utilized as designed</a:t>
            </a:r>
          </a:p>
          <a:p>
            <a:pPr lvl="1"/>
            <a:r>
              <a:rPr lang="en-US" dirty="0"/>
              <a:t>Do the norms and motivations actually exist</a:t>
            </a:r>
          </a:p>
          <a:p>
            <a:pPr marL="457200" lvl="1" indent="0">
              <a:buNone/>
            </a:pPr>
            <a:endParaRPr lang="en-US" sz="1000" dirty="0"/>
          </a:p>
          <a:p>
            <a:r>
              <a:rPr lang="en-US" dirty="0"/>
              <a:t>Requires onsite observations, knowledgeable evaluators and subjective judgment</a:t>
            </a:r>
          </a:p>
          <a:p>
            <a:pPr lvl="1"/>
            <a:r>
              <a:rPr lang="en-US" dirty="0"/>
              <a:t>It cannot be pass-fail</a:t>
            </a:r>
          </a:p>
          <a:p>
            <a:pPr lvl="1"/>
            <a:r>
              <a:rPr lang="en-US" dirty="0"/>
              <a:t>There will always be room for improvement</a:t>
            </a:r>
          </a:p>
        </p:txBody>
      </p:sp>
    </p:spTree>
    <p:extLst>
      <p:ext uri="{BB962C8B-B14F-4D97-AF65-F5344CB8AC3E}">
        <p14:creationId xmlns:p14="http://schemas.microsoft.com/office/powerpoint/2010/main" val="257528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we mean by “Culture of Safety”</a:t>
            </a:r>
          </a:p>
          <a:p>
            <a:r>
              <a:rPr lang="en-US" dirty="0" smtClean="0"/>
              <a:t>How do we accomplish a Culture of Safety</a:t>
            </a:r>
          </a:p>
          <a:p>
            <a:r>
              <a:rPr lang="en-US" dirty="0" smtClean="0"/>
              <a:t>How do we assess that we have an adequate Culture of Safety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What are the roles of the Operator and the Regulator </a:t>
            </a:r>
          </a:p>
          <a:p>
            <a:r>
              <a:rPr lang="en-US" dirty="0" smtClean="0"/>
              <a:t>Conclusions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endParaRPr lang="en-AU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Outline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115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25760"/>
            <a:ext cx="8003232" cy="150304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Role of the Operator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43794" y="1124744"/>
            <a:ext cx="8700206" cy="5733255"/>
          </a:xfrm>
        </p:spPr>
        <p:txBody>
          <a:bodyPr>
            <a:normAutofit/>
          </a:bodyPr>
          <a:lstStyle/>
          <a:p>
            <a:r>
              <a:rPr lang="en-US" dirty="0"/>
              <a:t>Establish cultural norms and promote behaviors</a:t>
            </a:r>
          </a:p>
          <a:p>
            <a:pPr lvl="1"/>
            <a:r>
              <a:rPr lang="en-US" dirty="0"/>
              <a:t>SPE Technical Section on Human Factors, Summit Paper, “The Human Factor, Process Safety and Culture”, </a:t>
            </a:r>
            <a:r>
              <a:rPr lang="en-US" dirty="0" smtClean="0"/>
              <a:t>2012</a:t>
            </a:r>
            <a:endParaRPr lang="en-US" dirty="0"/>
          </a:p>
          <a:p>
            <a:pPr marL="457200" lvl="1" indent="0">
              <a:buNone/>
            </a:pPr>
            <a:endParaRPr lang="en-US" sz="1000" dirty="0"/>
          </a:p>
          <a:p>
            <a:r>
              <a:rPr lang="en-US" dirty="0"/>
              <a:t>Independent internal audits to assess where improvements can be made:</a:t>
            </a:r>
          </a:p>
          <a:p>
            <a:pPr lvl="1"/>
            <a:r>
              <a:rPr lang="en-US" dirty="0"/>
              <a:t>Risk based</a:t>
            </a:r>
          </a:p>
          <a:p>
            <a:pPr lvl="1"/>
            <a:r>
              <a:rPr lang="en-US" dirty="0"/>
              <a:t>Trained and certified auditors</a:t>
            </a:r>
          </a:p>
          <a:p>
            <a:pPr lvl="1"/>
            <a:r>
              <a:rPr lang="en-US" dirty="0"/>
              <a:t>Team with required expertise and knowledge of </a:t>
            </a:r>
            <a:r>
              <a:rPr lang="en-US" dirty="0" smtClean="0"/>
              <a:t>operations</a:t>
            </a:r>
          </a:p>
          <a:p>
            <a:pPr lvl="1"/>
            <a:r>
              <a:rPr lang="en-US" dirty="0" smtClean="0"/>
              <a:t>Management </a:t>
            </a:r>
            <a:r>
              <a:rPr lang="en-US" dirty="0"/>
              <a:t>engagement with </a:t>
            </a:r>
            <a:r>
              <a:rPr lang="en-US" dirty="0" smtClean="0"/>
              <a:t>closeout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r>
              <a:rPr lang="en-US" dirty="0" smtClean="0"/>
              <a:t>An audit which does not find something which can be improved concerning action aspects is not a good audit</a:t>
            </a:r>
          </a:p>
        </p:txBody>
      </p:sp>
    </p:spTree>
    <p:extLst>
      <p:ext uri="{BB962C8B-B14F-4D97-AF65-F5344CB8AC3E}">
        <p14:creationId xmlns:p14="http://schemas.microsoft.com/office/powerpoint/2010/main" val="3463740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25760"/>
            <a:ext cx="8003232" cy="150304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Role of BSEE - Objectives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43794" y="980728"/>
            <a:ext cx="8700206" cy="5877272"/>
          </a:xfrm>
        </p:spPr>
        <p:txBody>
          <a:bodyPr>
            <a:normAutofit/>
          </a:bodyPr>
          <a:lstStyle/>
          <a:p>
            <a:r>
              <a:rPr lang="en-US" sz="2600" dirty="0"/>
              <a:t>Issuing INCs for lack of procedures and documentation leads to attitude of “compliance equals safety” and does NOT influence behavior</a:t>
            </a:r>
          </a:p>
          <a:p>
            <a:pPr lvl="1"/>
            <a:r>
              <a:rPr lang="en-US" sz="2200" dirty="0"/>
              <a:t>The goal becomes, “What do I have to do to pass an inspection?”</a:t>
            </a:r>
          </a:p>
          <a:p>
            <a:pPr lvl="1"/>
            <a:r>
              <a:rPr lang="en-US" sz="2200" dirty="0"/>
              <a:t>Fear of punishment does not normally affect basic attitudes</a:t>
            </a:r>
          </a:p>
          <a:p>
            <a:pPr marL="457200" lvl="1" indent="0">
              <a:buNone/>
            </a:pPr>
            <a:endParaRPr lang="en-US" sz="1100" dirty="0"/>
          </a:p>
          <a:p>
            <a:r>
              <a:rPr lang="en-US" sz="2600" dirty="0" smtClean="0"/>
              <a:t>Help </a:t>
            </a:r>
            <a:r>
              <a:rPr lang="en-US" sz="2600" dirty="0"/>
              <a:t>industry move from a “compliance attitude” toward a culture of safety</a:t>
            </a:r>
          </a:p>
          <a:p>
            <a:pPr lvl="1"/>
            <a:r>
              <a:rPr lang="en-US" sz="2200" dirty="0"/>
              <a:t>Utilize a pass-fail compliance and punishment mode (PINC Lists) for inspection of specific regulations (e.g. set pressures of safety devices, timing and results of specified tests)</a:t>
            </a:r>
          </a:p>
          <a:p>
            <a:pPr lvl="1"/>
            <a:r>
              <a:rPr lang="en-US" sz="2200" dirty="0"/>
              <a:t>Utilize a more collaborative approach in auditing SEMS to assess the level of safety culture and encourage improvements</a:t>
            </a:r>
          </a:p>
          <a:p>
            <a:pPr marL="457200" lvl="1" indent="0">
              <a:buNone/>
            </a:pPr>
            <a:endParaRPr lang="en-US" sz="1100" dirty="0"/>
          </a:p>
          <a:p>
            <a:pPr lvl="1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443112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25760"/>
            <a:ext cx="8003232" cy="150304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Role of BSEE – Holistic Approach (TRB 309</a:t>
            </a:r>
            <a:r>
              <a:rPr lang="en-US" dirty="0" smtClean="0">
                <a:solidFill>
                  <a:schemeClr val="tx1"/>
                </a:solidFill>
              </a:rPr>
              <a:t>) Evaluating the Effectiveness of SEMS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43794" y="1268760"/>
            <a:ext cx="8700206" cy="5400599"/>
          </a:xfrm>
        </p:spPr>
        <p:txBody>
          <a:bodyPr>
            <a:normAutofit/>
          </a:bodyPr>
          <a:lstStyle/>
          <a:p>
            <a:r>
              <a:rPr lang="en-US" dirty="0"/>
              <a:t>Inspections: </a:t>
            </a:r>
          </a:p>
          <a:p>
            <a:pPr lvl="1"/>
            <a:r>
              <a:rPr lang="en-US" dirty="0"/>
              <a:t>Presence on OCS</a:t>
            </a:r>
          </a:p>
          <a:p>
            <a:pPr lvl="1"/>
            <a:r>
              <a:rPr lang="en-US" dirty="0"/>
              <a:t>INCs for those items which lend themselves to pass-fail</a:t>
            </a:r>
          </a:p>
          <a:p>
            <a:pPr lvl="1"/>
            <a:r>
              <a:rPr lang="en-US" dirty="0"/>
              <a:t>Observations on how SEMS is being utilized</a:t>
            </a:r>
          </a:p>
          <a:p>
            <a:pPr marL="457200" lvl="1" indent="0">
              <a:buNone/>
            </a:pPr>
            <a:endParaRPr lang="en-US" sz="1000" dirty="0"/>
          </a:p>
          <a:p>
            <a:r>
              <a:rPr lang="en-US" dirty="0"/>
              <a:t>Audits:</a:t>
            </a:r>
          </a:p>
          <a:p>
            <a:pPr lvl="1"/>
            <a:r>
              <a:rPr lang="en-US" dirty="0"/>
              <a:t>Review operators SEMS audit plans</a:t>
            </a:r>
          </a:p>
          <a:p>
            <a:pPr lvl="2"/>
            <a:r>
              <a:rPr lang="en-US" dirty="0"/>
              <a:t>Risk based</a:t>
            </a:r>
          </a:p>
          <a:p>
            <a:pPr lvl="2"/>
            <a:r>
              <a:rPr lang="en-US" dirty="0"/>
              <a:t>Qualifications of teams</a:t>
            </a:r>
          </a:p>
          <a:p>
            <a:pPr lvl="2"/>
            <a:r>
              <a:rPr lang="en-US" dirty="0"/>
              <a:t>Close out reports</a:t>
            </a:r>
          </a:p>
          <a:p>
            <a:pPr lvl="1"/>
            <a:r>
              <a:rPr lang="en-US" dirty="0"/>
              <a:t>Perform BSEE initiated audits</a:t>
            </a:r>
          </a:p>
          <a:p>
            <a:pPr marL="457200" lvl="1" indent="0">
              <a:buNone/>
            </a:pPr>
            <a:endParaRPr lang="en-US" sz="1000" dirty="0"/>
          </a:p>
          <a:p>
            <a:r>
              <a:rPr lang="en-US" dirty="0"/>
              <a:t>Whistleblower System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Disseminate information</a:t>
            </a:r>
          </a:p>
          <a:p>
            <a:pPr lvl="1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71166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we mean by “Culture of Safety”</a:t>
            </a:r>
          </a:p>
          <a:p>
            <a:r>
              <a:rPr lang="en-US" dirty="0" smtClean="0"/>
              <a:t>How do we accomplish a Culture of Safety</a:t>
            </a:r>
          </a:p>
          <a:p>
            <a:r>
              <a:rPr lang="en-US" dirty="0" smtClean="0"/>
              <a:t>How do we assess that we have an adequate Culture of Safety</a:t>
            </a:r>
          </a:p>
          <a:p>
            <a:r>
              <a:rPr lang="en-US" dirty="0" smtClean="0"/>
              <a:t>What are the roles of the Operator and the Regulator 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Conclusions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endParaRPr lang="en-AU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Outline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115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25760"/>
            <a:ext cx="8003232" cy="150304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Conclusions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43794" y="1268760"/>
            <a:ext cx="8700206" cy="5400599"/>
          </a:xfrm>
        </p:spPr>
        <p:txBody>
          <a:bodyPr>
            <a:normAutofit/>
          </a:bodyPr>
          <a:lstStyle/>
          <a:p>
            <a:r>
              <a:rPr lang="en-US" dirty="0"/>
              <a:t>Lord Cullen: “The operating staff had no commitment to working to the written procedure; and … the procedure was knowingly and flagrantly disregarded”.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If we are going to make a step change in safety it is NOT through increased documentation, testing and punishment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A change in safety requires a change in attitudes and actions on the part of both management and worker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Both the Operator and BSEE have a role to play in making this happen. </a:t>
            </a:r>
          </a:p>
          <a:p>
            <a:pPr marL="457200" lvl="1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420245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25760"/>
            <a:ext cx="8003232" cy="150304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Contact Information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7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1656184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b="1" dirty="0"/>
              <a:t>Kenneth E. (Ken) Arnold</a:t>
            </a:r>
          </a:p>
          <a:p>
            <a:pPr marL="0" indent="0" eaLnBrk="1" hangingPunct="1">
              <a:buNone/>
            </a:pPr>
            <a:r>
              <a:rPr lang="en-US" sz="2000" dirty="0" err="1"/>
              <a:t>WorleyParsons</a:t>
            </a:r>
            <a:endParaRPr lang="en-US" sz="2000" dirty="0"/>
          </a:p>
          <a:p>
            <a:pPr marL="0" indent="0" eaLnBrk="1" hangingPunct="1">
              <a:buNone/>
            </a:pPr>
            <a:r>
              <a:rPr lang="en-US" sz="2000" dirty="0">
                <a:hlinkClick r:id="rId3"/>
              </a:rPr>
              <a:t>ken.arnold@worleyparsons.com</a:t>
            </a:r>
            <a:endParaRPr lang="en-US" sz="2000" dirty="0"/>
          </a:p>
          <a:p>
            <a:pPr marL="0" indent="0" eaLnBrk="1" hangingPunct="1">
              <a:buNone/>
            </a:pPr>
            <a:r>
              <a:rPr lang="en-US" sz="2000" dirty="0"/>
              <a:t>+1-713-332-3205</a:t>
            </a:r>
          </a:p>
        </p:txBody>
      </p:sp>
    </p:spTree>
    <p:extLst>
      <p:ext uri="{BB962C8B-B14F-4D97-AF65-F5344CB8AC3E}">
        <p14:creationId xmlns:p14="http://schemas.microsoft.com/office/powerpoint/2010/main" val="2970755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63688" y="2492896"/>
            <a:ext cx="5733300" cy="135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493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we mean by “Culture of Safety”</a:t>
            </a:r>
          </a:p>
          <a:p>
            <a:r>
              <a:rPr lang="en-US" dirty="0" smtClean="0"/>
              <a:t>How do we accomplish a Culture of Safety</a:t>
            </a:r>
          </a:p>
          <a:p>
            <a:r>
              <a:rPr lang="en-US" dirty="0" smtClean="0"/>
              <a:t>How do we assess that we have an adequate Culture of Safety</a:t>
            </a:r>
          </a:p>
          <a:p>
            <a:r>
              <a:rPr lang="en-US" dirty="0" smtClean="0"/>
              <a:t>What are the roles of the Operator and the Regulator </a:t>
            </a:r>
          </a:p>
          <a:p>
            <a:r>
              <a:rPr lang="en-US" dirty="0" smtClean="0"/>
              <a:t>Conclusions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Outline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843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125760"/>
            <a:ext cx="5987008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What is a Culture of Safety?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484784"/>
            <a:ext cx="7812000" cy="489654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culture is a set of “shared values and beliefs that interact with an organization’s structures and control systems to produce behavioral norms</a:t>
            </a:r>
            <a:r>
              <a:rPr lang="en-US" sz="2000" dirty="0" smtClean="0"/>
              <a:t>.” </a:t>
            </a:r>
            <a:r>
              <a:rPr lang="en-US" sz="1000" dirty="0" smtClean="0"/>
              <a:t>B</a:t>
            </a:r>
            <a:r>
              <a:rPr lang="en-US" sz="1000" dirty="0"/>
              <a:t>. </a:t>
            </a:r>
            <a:r>
              <a:rPr lang="en-US" sz="1000" dirty="0" err="1" smtClean="0"/>
              <a:t>Uttal</a:t>
            </a:r>
            <a:endParaRPr lang="en-US" sz="1000" dirty="0" smtClean="0"/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/>
              <a:t>In a Culture of Safety the norms promote </a:t>
            </a:r>
            <a:r>
              <a:rPr lang="en-US" dirty="0" smtClean="0"/>
              <a:t>safety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Traits of a Good Culture of </a:t>
            </a:r>
            <a:r>
              <a:rPr lang="en-US" dirty="0" smtClean="0"/>
              <a:t>Safety (see National Academies Report):</a:t>
            </a:r>
            <a:endParaRPr lang="en-US" dirty="0"/>
          </a:p>
          <a:p>
            <a:pPr lvl="1"/>
            <a:r>
              <a:rPr lang="en-US" dirty="0"/>
              <a:t>Leadership communication</a:t>
            </a:r>
          </a:p>
          <a:p>
            <a:pPr lvl="1"/>
            <a:r>
              <a:rPr lang="en-US" dirty="0"/>
              <a:t>Problem identification and resolution</a:t>
            </a:r>
          </a:p>
          <a:p>
            <a:pPr lvl="1"/>
            <a:r>
              <a:rPr lang="en-US" dirty="0"/>
              <a:t>Acceptance of personal accountability</a:t>
            </a:r>
          </a:p>
          <a:p>
            <a:pPr lvl="1"/>
            <a:r>
              <a:rPr lang="en-US" dirty="0"/>
              <a:t>Planning and control of work processes</a:t>
            </a:r>
          </a:p>
          <a:p>
            <a:pPr lvl="1"/>
            <a:r>
              <a:rPr lang="en-US" dirty="0"/>
              <a:t>Continuous learning</a:t>
            </a:r>
          </a:p>
          <a:p>
            <a:pPr lvl="1"/>
            <a:r>
              <a:rPr lang="en-US" dirty="0"/>
              <a:t>Freedom to raise concerns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83532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we mean by “Culture of Safety”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How do we accomplish a Culture of Safety</a:t>
            </a:r>
          </a:p>
          <a:p>
            <a:r>
              <a:rPr lang="en-US" dirty="0" smtClean="0"/>
              <a:t>How do we assess that we have an adequate Culture of Safety</a:t>
            </a:r>
          </a:p>
          <a:p>
            <a:r>
              <a:rPr lang="en-US" dirty="0" smtClean="0"/>
              <a:t>What are the roles of the Operator and the Regulator </a:t>
            </a:r>
          </a:p>
          <a:p>
            <a:r>
              <a:rPr lang="en-US" dirty="0" smtClean="0"/>
              <a:t>Conclusions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endParaRPr lang="en-AU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Outline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115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25760"/>
            <a:ext cx="8003232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Accomplishing a Culture of Safety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From an organizational perspective there must be: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Mechanisms </a:t>
            </a:r>
            <a:r>
              <a:rPr lang="en-US" dirty="0"/>
              <a:t>Establishing Structure  and Control - specify what is needed and check that it is being done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Actions </a:t>
            </a:r>
            <a:r>
              <a:rPr lang="en-US" dirty="0"/>
              <a:t>Establishing Safety Norms  - encourage the application of Safety Culture traits</a:t>
            </a:r>
          </a:p>
          <a:p>
            <a:pPr marL="457200" lvl="1" indent="0">
              <a:buNone/>
            </a:pPr>
            <a:endParaRPr lang="en-US" sz="1000" dirty="0"/>
          </a:p>
          <a:p>
            <a:r>
              <a:rPr lang="en-US" dirty="0"/>
              <a:t>From an individual perspective there must be: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Mechanisms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/>
              <a:t>Establishing Competency – knowledge of the structure, control  and norms, and ability to perform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Actions</a:t>
            </a:r>
            <a:r>
              <a:rPr lang="en-US" dirty="0"/>
              <a:t> Establishing Motivation  - showing that individuals actually act in accordance with behavioral norms</a:t>
            </a:r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130996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25760"/>
            <a:ext cx="8003232" cy="150304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Does Implementing SEMS Accomplish a Safety Culture?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96544"/>
          </a:xfrm>
        </p:spPr>
        <p:txBody>
          <a:bodyPr>
            <a:normAutofit/>
          </a:bodyPr>
          <a:lstStyle/>
          <a:p>
            <a:r>
              <a:rPr lang="en-US" dirty="0"/>
              <a:t>A properly functioning SEMS addresses the  “</a:t>
            </a:r>
            <a:r>
              <a:rPr lang="en-US" dirty="0">
                <a:solidFill>
                  <a:srgbClr val="FF0000"/>
                </a:solidFill>
              </a:rPr>
              <a:t>mechanism</a:t>
            </a:r>
            <a:r>
              <a:rPr lang="en-US" dirty="0"/>
              <a:t>” elements necessary to create a culture of safety</a:t>
            </a:r>
          </a:p>
          <a:p>
            <a:pPr lvl="1"/>
            <a:r>
              <a:rPr lang="en-US" dirty="0"/>
              <a:t>Organization – a structure and system of controls </a:t>
            </a:r>
          </a:p>
          <a:p>
            <a:pPr lvl="1"/>
            <a:r>
              <a:rPr lang="en-US" dirty="0"/>
              <a:t>Individual – training and competency</a:t>
            </a:r>
          </a:p>
          <a:p>
            <a:pPr marL="457200" lvl="1" indent="0">
              <a:buNone/>
            </a:pPr>
            <a:endParaRPr lang="en-US" sz="1000" dirty="0"/>
          </a:p>
          <a:p>
            <a:r>
              <a:rPr lang="en-US" dirty="0"/>
              <a:t>SEMS does not address the “</a:t>
            </a:r>
            <a:r>
              <a:rPr lang="en-US" dirty="0">
                <a:solidFill>
                  <a:srgbClr val="FF0000"/>
                </a:solidFill>
              </a:rPr>
              <a:t>action</a:t>
            </a:r>
            <a:r>
              <a:rPr lang="en-US" dirty="0"/>
              <a:t>” elements</a:t>
            </a:r>
          </a:p>
          <a:p>
            <a:pPr lvl="1"/>
            <a:r>
              <a:rPr lang="en-US" dirty="0"/>
              <a:t>Organization – actions establishing behavioral norms</a:t>
            </a:r>
          </a:p>
          <a:p>
            <a:pPr lvl="1"/>
            <a:r>
              <a:rPr lang="en-US" dirty="0"/>
              <a:t>Individual – actions proving motivation</a:t>
            </a:r>
          </a:p>
          <a:p>
            <a:pPr marL="457200" lvl="1" indent="0">
              <a:buNone/>
            </a:pPr>
            <a:endParaRPr lang="en-US" sz="1000" dirty="0"/>
          </a:p>
          <a:p>
            <a:r>
              <a:rPr lang="en-US" dirty="0"/>
              <a:t>SEMS is a “necessary” but not “sufficient” element in creating a culture of safety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90413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25760"/>
            <a:ext cx="8003232" cy="150304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Setting Behavioral Norms and Encouraging Individual Motivation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96544"/>
          </a:xfrm>
        </p:spPr>
        <p:txBody>
          <a:bodyPr>
            <a:normAutofit/>
          </a:bodyPr>
          <a:lstStyle/>
          <a:p>
            <a:r>
              <a:rPr lang="en-US" dirty="0"/>
              <a:t>The job of the leadership of the company</a:t>
            </a:r>
          </a:p>
          <a:p>
            <a:pPr lvl="1"/>
            <a:r>
              <a:rPr lang="en-US" dirty="0"/>
              <a:t>Not just Board, CEO, Asset Manager, etc.</a:t>
            </a:r>
          </a:p>
          <a:p>
            <a:pPr lvl="1"/>
            <a:r>
              <a:rPr lang="en-US" dirty="0"/>
              <a:t>Leadership is every supervisor</a:t>
            </a:r>
          </a:p>
          <a:p>
            <a:pPr marL="457200" lvl="1" indent="0">
              <a:buNone/>
            </a:pPr>
            <a:endParaRPr lang="en-US" sz="1000" dirty="0"/>
          </a:p>
          <a:p>
            <a:r>
              <a:rPr lang="en-US" dirty="0"/>
              <a:t>Does not happen by:</a:t>
            </a:r>
          </a:p>
          <a:p>
            <a:pPr lvl="1"/>
            <a:r>
              <a:rPr lang="en-US" dirty="0"/>
              <a:t>Statements from the CEO and Human Resources</a:t>
            </a:r>
          </a:p>
          <a:p>
            <a:pPr lvl="1"/>
            <a:r>
              <a:rPr lang="en-US" dirty="0"/>
              <a:t>Postings in company internal and external communications</a:t>
            </a:r>
          </a:p>
          <a:p>
            <a:pPr lvl="1"/>
            <a:r>
              <a:rPr lang="en-US" dirty="0"/>
              <a:t>Punishing or rewarding individuals for KPIs or INCs</a:t>
            </a:r>
          </a:p>
          <a:p>
            <a:pPr lvl="1"/>
            <a:r>
              <a:rPr lang="en-US" dirty="0"/>
              <a:t>Safety minutes prior to meetings</a:t>
            </a:r>
          </a:p>
          <a:p>
            <a:pPr marL="457200" lvl="1" indent="0">
              <a:buNone/>
            </a:pPr>
            <a:endParaRPr lang="en-US" sz="1000" dirty="0"/>
          </a:p>
          <a:p>
            <a:r>
              <a:rPr lang="en-US" dirty="0"/>
              <a:t>Does happen by:</a:t>
            </a:r>
          </a:p>
          <a:p>
            <a:pPr lvl="1"/>
            <a:r>
              <a:rPr lang="en-US" dirty="0"/>
              <a:t>Thousands of individual actions by leadership at all levels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36065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we mean by “Culture of Safety”</a:t>
            </a:r>
          </a:p>
          <a:p>
            <a:r>
              <a:rPr lang="en-US" dirty="0" smtClean="0"/>
              <a:t>How do we accomplish a Culture of Safety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How do we assess that we have an adequate Culture of Safety</a:t>
            </a:r>
          </a:p>
          <a:p>
            <a:r>
              <a:rPr lang="en-US" dirty="0" smtClean="0"/>
              <a:t>What are the roles of the Operator and the Regulator </a:t>
            </a:r>
          </a:p>
          <a:p>
            <a:r>
              <a:rPr lang="en-US" dirty="0" smtClean="0"/>
              <a:t>Conclusions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endParaRPr lang="en-AU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Outline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115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25760"/>
            <a:ext cx="8003232" cy="150304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Assessing the Mechanism Aspects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(SEMS Compliance)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96544"/>
          </a:xfrm>
        </p:spPr>
        <p:txBody>
          <a:bodyPr>
            <a:normAutofit/>
          </a:bodyPr>
          <a:lstStyle/>
          <a:p>
            <a:r>
              <a:rPr lang="en-US" dirty="0"/>
              <a:t>Assessing mechanism aspects is possible with a pass-fail inspection</a:t>
            </a:r>
          </a:p>
          <a:p>
            <a:pPr lvl="1"/>
            <a:r>
              <a:rPr lang="en-US" dirty="0"/>
              <a:t>Does it exist on paper</a:t>
            </a:r>
          </a:p>
          <a:p>
            <a:pPr lvl="1"/>
            <a:r>
              <a:rPr lang="en-US" dirty="0"/>
              <a:t>Does it cover all required elements</a:t>
            </a:r>
          </a:p>
          <a:p>
            <a:pPr lvl="1"/>
            <a:r>
              <a:rPr lang="en-US" dirty="0"/>
              <a:t>Does it cover the elements in sufficient detail</a:t>
            </a:r>
          </a:p>
          <a:p>
            <a:pPr lvl="1"/>
            <a:r>
              <a:rPr lang="en-US" dirty="0"/>
              <a:t>Is there proper documentation</a:t>
            </a:r>
          </a:p>
          <a:p>
            <a:pPr marL="457200" lvl="1" indent="0">
              <a:buNone/>
            </a:pPr>
            <a:endParaRPr lang="en-US" sz="1000" dirty="0"/>
          </a:p>
          <a:p>
            <a:r>
              <a:rPr lang="en-US" dirty="0"/>
              <a:t>SEMS compliance assesses the mechanisms aspects but not the action aspects (norms and motivation) necessary for a culture of </a:t>
            </a:r>
            <a:r>
              <a:rPr lang="en-US" dirty="0" smtClean="0"/>
              <a:t>safety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766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lobal_clouds_red">
  <a:themeElements>
    <a:clrScheme name="WorleyParsons colours">
      <a:dk1>
        <a:sysClr val="windowText" lastClr="000000"/>
      </a:dk1>
      <a:lt1>
        <a:sysClr val="window" lastClr="FFFFFF"/>
      </a:lt1>
      <a:dk2>
        <a:srgbClr val="093678"/>
      </a:dk2>
      <a:lt2>
        <a:srgbClr val="EEECE1"/>
      </a:lt2>
      <a:accent1>
        <a:srgbClr val="0182AC"/>
      </a:accent1>
      <a:accent2>
        <a:srgbClr val="FF0000"/>
      </a:accent2>
      <a:accent3>
        <a:srgbClr val="62AC1E"/>
      </a:accent3>
      <a:accent4>
        <a:srgbClr val="FFB300"/>
      </a:accent4>
      <a:accent5>
        <a:srgbClr val="01B5ED"/>
      </a:accent5>
      <a:accent6>
        <a:srgbClr val="FF78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Category xmlns="a43ba07d-aa7a-45ff-8afa-800555996d7e">Hydrocarbons</Category>
    <Owner xmlns="a43ba07d-aa7a-45ff-8afa-800555996d7e">
      <UserInfo>
        <DisplayName/>
        <AccountId xsi:nil="true"/>
        <AccountType/>
      </UserInfo>
    </Owner>
    <Revision_x0020_Date xmlns="a43ba07d-aa7a-45ff-8afa-800555996d7e">2012</Revision_x0020_Date>
    <Thumbnail xmlns="a43ba07d-aa7a-45ff-8afa-800555996d7e">
      <Url>https://brandcentral.worleyparsons.com/sites/highres/Picture%20Library/Presentations/Hydrooffshore_oreview.jpg</Url>
      <Description xsi:nil="true"/>
    </Thumbnail>
    <Purpose xmlns="a43ba07d-aa7a-45ff-8afa-800555996d7e">Template</Purpos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54CB86548D7A499A677C716ED55DE9" ma:contentTypeVersion="5" ma:contentTypeDescription="Create a new document." ma:contentTypeScope="" ma:versionID="709b2bc6508f7c02be56ec3b70ea399a">
  <xsd:schema xmlns:xsd="http://www.w3.org/2001/XMLSchema" xmlns:p="http://schemas.microsoft.com/office/2006/metadata/properties" xmlns:ns2="a43ba07d-aa7a-45ff-8afa-800555996d7e" targetNamespace="http://schemas.microsoft.com/office/2006/metadata/properties" ma:root="true" ma:fieldsID="9b58df5aa033b5b463b8cb77f185d81a" ns2:_="">
    <xsd:import namespace="a43ba07d-aa7a-45ff-8afa-800555996d7e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Purpose" minOccurs="0"/>
                <xsd:element ref="ns2:Category" minOccurs="0"/>
                <xsd:element ref="ns2:Revision_x0020_Date" minOccurs="0"/>
                <xsd:element ref="ns2:Thumbnail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a43ba07d-aa7a-45ff-8afa-800555996d7e" elementFormDefault="qualified">
    <xsd:import namespace="http://schemas.microsoft.com/office/2006/documentManagement/types"/>
    <xsd:element name="Owner" ma:index="8" nillable="true" ma:displayName="Owner" ma:list="UserInfo" ma:internalName="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urpose" ma:index="9" nillable="true" ma:displayName="Purpose" ma:default="Corporate Presentation" ma:format="Dropdown" ma:internalName="Purpose">
      <xsd:simpleType>
        <xsd:restriction base="dms:Choice">
          <xsd:enumeration value="Corporate Presentation"/>
          <xsd:enumeration value="Template"/>
        </xsd:restriction>
      </xsd:simpleType>
    </xsd:element>
    <xsd:element name="Category" ma:index="10" nillable="true" ma:displayName="Category" ma:default="Corporate" ma:format="Dropdown" ma:internalName="Category">
      <xsd:simpleType>
        <xsd:union memberTypes="dms:Text">
          <xsd:simpleType>
            <xsd:restriction base="dms:Choice">
              <xsd:enumeration value="Corporate"/>
              <xsd:enumeration value="Hydrocarbons"/>
              <xsd:enumeration value="Infrastructure &amp; Environment"/>
              <xsd:enumeration value="Minerals, Metals &amp; Chemicals"/>
              <xsd:enumeration value="Power"/>
              <xsd:enumeration value="Services"/>
            </xsd:restriction>
          </xsd:simpleType>
        </xsd:union>
      </xsd:simpleType>
    </xsd:element>
    <xsd:element name="Revision_x0020_Date" ma:index="11" nillable="true" ma:displayName="Revision Date" ma:internalName="Revision_x0020_Date">
      <xsd:simpleType>
        <xsd:restriction base="dms:Text">
          <xsd:maxLength value="255"/>
        </xsd:restriction>
      </xsd:simpleType>
    </xsd:element>
    <xsd:element name="Thumbnail" ma:index="12" nillable="true" ma:displayName="Thumbnail" ma:format="Image" ma:internalName="Thumbnai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48D3D13C-2798-4F92-9A76-FB948546528C}">
  <ds:schemaRefs>
    <ds:schemaRef ds:uri="http://purl.org/dc/terms/"/>
    <ds:schemaRef ds:uri="a43ba07d-aa7a-45ff-8afa-800555996d7e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42A068A-B047-4106-BF99-5E280AEAC6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34D1D7-C057-4AC5-ABB6-CC1D3EC47D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3ba07d-aa7a-45ff-8afa-800555996d7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Global_clouds_red</Template>
  <TotalTime>177</TotalTime>
  <Words>1006</Words>
  <Application>Microsoft Office PowerPoint</Application>
  <PresentationFormat>On-screen Show (4:3)</PresentationFormat>
  <Paragraphs>158</Paragraphs>
  <Slides>18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Global_clouds_red</vt:lpstr>
      <vt:lpstr>Creating a Robust Safety Culture</vt:lpstr>
      <vt:lpstr>Outline</vt:lpstr>
      <vt:lpstr>What is a Culture of Safety?</vt:lpstr>
      <vt:lpstr>Outline</vt:lpstr>
      <vt:lpstr>Accomplishing a Culture of Safety</vt:lpstr>
      <vt:lpstr>Does Implementing SEMS Accomplish a Safety Culture?</vt:lpstr>
      <vt:lpstr>Setting Behavioral Norms and Encouraging Individual Motivation</vt:lpstr>
      <vt:lpstr>Outline</vt:lpstr>
      <vt:lpstr>Assessing the Mechanism Aspects  (SEMS Compliance)</vt:lpstr>
      <vt:lpstr>Assessing the Action Aspects  </vt:lpstr>
      <vt:lpstr>Outline</vt:lpstr>
      <vt:lpstr>Role of the Operator </vt:lpstr>
      <vt:lpstr>Role of BSEE - Objectives </vt:lpstr>
      <vt:lpstr>Role of BSEE – Holistic Approach (TRB 309) Evaluating the Effectiveness of SEMS </vt:lpstr>
      <vt:lpstr>Outline</vt:lpstr>
      <vt:lpstr>Conclusions </vt:lpstr>
      <vt:lpstr>Contact Information </vt:lpstr>
      <vt:lpstr>PowerPoint Presentation</vt:lpstr>
    </vt:vector>
  </TitlesOfParts>
  <Company>WorleyParsons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Jones, Chanel (Perth)</dc:creator>
  <cp:lastModifiedBy>Arnold, Ken (Houston)</cp:lastModifiedBy>
  <cp:revision>35</cp:revision>
  <dcterms:created xsi:type="dcterms:W3CDTF">2012-02-20T08:22:49Z</dcterms:created>
  <dcterms:modified xsi:type="dcterms:W3CDTF">2015-03-09T19:17:05Z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0x0101007654CB86548D7A499A677C716ED55DE9</vt:lpwstr>
  </property>
  <property fmtid="{D5CDD505-2E9C-101B-9397-08002B2CF9AE}" pid="3" name="Preview">
    <vt:lpwstr>https://brandcentral.worleyparsons.com/Misc%20picture%20library/Hydrooffshore_oreview.jpg</vt:lpwstr>
  </property>
  <property fmtid="{D5CDD505-2E9C-101B-9397-08002B2CF9AE}" pid="4" name="Revision date">
    <vt:lpwstr>2012</vt:lpwstr>
  </property>
  <property fmtid="{D5CDD505-2E9C-101B-9397-08002B2CF9AE}" pid="5" name="Category0">
    <vt:lpwstr>Hydrocarbons</vt:lpwstr>
  </property>
  <property fmtid="{D5CDD505-2E9C-101B-9397-08002B2CF9AE}" pid="6" name="Order">
    <vt:r8>3700</vt:r8>
  </property>
</Properties>
</file>